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4" r:id="rId2"/>
    <p:sldId id="263" r:id="rId3"/>
    <p:sldId id="257" r:id="rId4"/>
    <p:sldId id="258" r:id="rId5"/>
    <p:sldId id="259" r:id="rId6"/>
    <p:sldId id="260" r:id="rId7"/>
    <p:sldId id="262"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1/21/2015</a:t>
            </a:fld>
            <a:endParaRPr lang="en-US"/>
          </a:p>
        </p:txBody>
      </p:sp>
      <p:sp>
        <p:nvSpPr>
          <p:cNvPr id="23" name="Slide Number Placeholder 22"/>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24" name="Footer Placeholder 23"/>
          <p:cNvSpPr>
            <a:spLocks noGrp="1"/>
          </p:cNvSpPr>
          <p:nvPr>
            <p:ph type="ftr" sz="quarter" idx="12"/>
          </p:nvPr>
        </p:nvSpPr>
        <p:spPr/>
        <p:txBody>
          <a:bodyPr/>
          <a:lstStyle/>
          <a:p>
            <a:endParaRPr kumimoji="0"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1/21/2015</a:t>
            </a:fld>
            <a:endParaRPr lang="en-US"/>
          </a:p>
        </p:txBody>
      </p:sp>
      <p:sp>
        <p:nvSpPr>
          <p:cNvPr id="19" name="Slide Number Placeholder 1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21" name="Footer Placeholder 20"/>
          <p:cNvSpPr>
            <a:spLocks noGrp="1"/>
          </p:cNvSpPr>
          <p:nvPr>
            <p:ph type="ftr" sz="quarter" idx="16"/>
          </p:nvPr>
        </p:nvSpPr>
        <p:spPr/>
        <p:txBody>
          <a:bodyPr/>
          <a:lstStyle/>
          <a:p>
            <a:endParaRPr kumimoji="0"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1/21/2015</a:t>
            </a:fld>
            <a:endParaRPr lang="en-US"/>
          </a:p>
        </p:txBody>
      </p:sp>
      <p:sp>
        <p:nvSpPr>
          <p:cNvPr id="20" name="Slide Number Placeholder 19"/>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21" name="Footer Placeholder 20"/>
          <p:cNvSpPr>
            <a:spLocks noGrp="1"/>
          </p:cNvSpPr>
          <p:nvPr>
            <p:ph type="ftr" sz="quarter" idx="12"/>
          </p:nvPr>
        </p:nvSpPr>
        <p:spPr/>
        <p:txBody>
          <a:bodyPr/>
          <a:lstStyle/>
          <a:p>
            <a:endParaRPr kumimoji="0"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pPr eaLnBrk="1" latinLnBrk="0" hangingPunct="1"/>
            <a:fld id="{B41ABA4E-CD72-497B-97AA-7213B3980F60}" type="datetimeFigureOut">
              <a:rPr lang="en-US" smtClean="0"/>
              <a:pPr eaLnBrk="1" latinLnBrk="0" hangingPunct="1"/>
              <a:t>1/21/2015</a:t>
            </a:fld>
            <a:endParaRPr lang="en-US"/>
          </a:p>
        </p:txBody>
      </p:sp>
      <p:sp>
        <p:nvSpPr>
          <p:cNvPr id="25" name="Slide Number Placeholder 24"/>
          <p:cNvSpPr>
            <a:spLocks noGrp="1"/>
          </p:cNvSpPr>
          <p:nvPr>
            <p:ph type="sldNum" sz="quarter" idx="16"/>
          </p:nvPr>
        </p:nvSpPr>
        <p:spPr/>
        <p:txBody>
          <a:bodyPr/>
          <a:lstStyle/>
          <a:p>
            <a:fld id="{D2E57653-3E58-4892-A7ED-712530ACC680}" type="slidenum">
              <a:rPr kumimoji="0" lang="en-US" smtClean="0"/>
              <a:pPr eaLnBrk="1" latinLnBrk="0" hangingPunct="1"/>
              <a:t>‹#›</a:t>
            </a:fld>
            <a:endParaRPr kumimoji="0" lang="en-US"/>
          </a:p>
        </p:txBody>
      </p:sp>
      <p:sp>
        <p:nvSpPr>
          <p:cNvPr id="26" name="Footer Placeholder 25"/>
          <p:cNvSpPr>
            <a:spLocks noGrp="1"/>
          </p:cNvSpPr>
          <p:nvPr>
            <p:ph type="ftr" sz="quarter" idx="17"/>
          </p:nvPr>
        </p:nvSpPr>
        <p:spPr/>
        <p:txBody>
          <a:bodyPr/>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pPr eaLnBrk="1" latinLnBrk="0" hangingPunct="1"/>
            <a:fld id="{B41ABA4E-CD72-497B-97AA-7213B3980F60}" type="datetimeFigureOut">
              <a:rPr lang="en-US" smtClean="0"/>
              <a:pPr eaLnBrk="1" latinLnBrk="0" hangingPunct="1"/>
              <a:t>1/21/2015</a:t>
            </a:fld>
            <a:endParaRPr lang="en-US"/>
          </a:p>
        </p:txBody>
      </p:sp>
      <p:sp>
        <p:nvSpPr>
          <p:cNvPr id="24" name="Slide Number Placeholder 23"/>
          <p:cNvSpPr>
            <a:spLocks noGrp="1"/>
          </p:cNvSpPr>
          <p:nvPr>
            <p:ph type="sldNum" sz="quarter" idx="17"/>
          </p:nvPr>
        </p:nvSpPr>
        <p:spPr/>
        <p:txBody>
          <a:bodyPr/>
          <a:lstStyle/>
          <a:p>
            <a:fld id="{D2E57653-3E58-4892-A7ED-712530ACC680}" type="slidenum">
              <a:rPr kumimoji="0" lang="en-US" smtClean="0"/>
              <a:pPr eaLnBrk="1" latinLnBrk="0" hangingPunct="1"/>
              <a:t>‹#›</a:t>
            </a:fld>
            <a:endParaRPr kumimoji="0" lang="en-US"/>
          </a:p>
        </p:txBody>
      </p:sp>
      <p:sp>
        <p:nvSpPr>
          <p:cNvPr id="29" name="Footer Placeholder 28"/>
          <p:cNvSpPr>
            <a:spLocks noGrp="1"/>
          </p:cNvSpPr>
          <p:nvPr>
            <p:ph type="ftr" sz="quarter" idx="18"/>
          </p:nvPr>
        </p:nvSpPr>
        <p:spPr/>
        <p:txBody>
          <a:bodyPr/>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1/21/2015</a:t>
            </a:fld>
            <a:endParaRPr lang="en-US"/>
          </a:p>
        </p:txBody>
      </p:sp>
      <p:sp>
        <p:nvSpPr>
          <p:cNvPr id="14" name="Slide Number Placeholder 13"/>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8" name="Footer Placeholder 17"/>
          <p:cNvSpPr>
            <a:spLocks noGrp="1"/>
          </p:cNvSpPr>
          <p:nvPr>
            <p:ph type="ftr" sz="quarter" idx="12"/>
          </p:nvPr>
        </p:nvSpPr>
        <p:spPr/>
        <p:txBody>
          <a:bodyPr/>
          <a:lstStyle/>
          <a:p>
            <a:endParaRPr kumimoji="0"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1/21/2015</a:t>
            </a:fld>
            <a:endParaRPr lang="en-US"/>
          </a:p>
        </p:txBody>
      </p:sp>
      <p:sp>
        <p:nvSpPr>
          <p:cNvPr id="12" name="Slide Number Placeholder 11"/>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3" name="Footer Placeholder 12"/>
          <p:cNvSpPr>
            <a:spLocks noGrp="1"/>
          </p:cNvSpPr>
          <p:nvPr>
            <p:ph type="ftr" sz="quarter" idx="12"/>
          </p:nvPr>
        </p:nvSpPr>
        <p:spPr/>
        <p:txBody>
          <a:bodyPr/>
          <a:lstStyle/>
          <a:p>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pPr eaLnBrk="1" latinLnBrk="0" hangingPunct="1"/>
            <a:fld id="{B41ABA4E-CD72-497B-97AA-7213B3980F60}" type="datetimeFigureOut">
              <a:rPr lang="en-US" smtClean="0"/>
              <a:pPr eaLnBrk="1" latinLnBrk="0" hangingPunct="1"/>
              <a:t>1/21/2015</a:t>
            </a:fld>
            <a:endParaRPr lang="en-US"/>
          </a:p>
        </p:txBody>
      </p:sp>
      <p:sp>
        <p:nvSpPr>
          <p:cNvPr id="18" name="Slide Number Placeholder 17"/>
          <p:cNvSpPr>
            <a:spLocks noGrp="1"/>
          </p:cNvSpPr>
          <p:nvPr>
            <p:ph type="sldNum" sz="quarter" idx="16"/>
          </p:nvPr>
        </p:nvSpPr>
        <p:spPr/>
        <p:txBody>
          <a:bodyPr/>
          <a:lstStyle/>
          <a:p>
            <a:fld id="{D2E57653-3E58-4892-A7ED-712530ACC680}" type="slidenum">
              <a:rPr kumimoji="0" lang="en-US" smtClean="0"/>
              <a:pPr eaLnBrk="1" latinLnBrk="0" hangingPunct="1"/>
              <a:t>‹#›</a:t>
            </a:fld>
            <a:endParaRPr kumimoji="0" lang="en-US"/>
          </a:p>
        </p:txBody>
      </p:sp>
      <p:sp>
        <p:nvSpPr>
          <p:cNvPr id="20" name="Footer Placeholder 19"/>
          <p:cNvSpPr>
            <a:spLocks noGrp="1"/>
          </p:cNvSpPr>
          <p:nvPr>
            <p:ph type="ftr" sz="quarter" idx="17"/>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1/21/2015</a:t>
            </a:fld>
            <a:endParaRPr lang="en-US"/>
          </a:p>
        </p:txBody>
      </p:sp>
      <p:sp>
        <p:nvSpPr>
          <p:cNvPr id="20" name="Slide Number Placeholder 19"/>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21" name="Footer Placeholder 20"/>
          <p:cNvSpPr>
            <a:spLocks noGrp="1"/>
          </p:cNvSpPr>
          <p:nvPr>
            <p:ph type="ftr" sz="quarter" idx="16"/>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eaLnBrk="1" latinLnBrk="0" hangingPunct="1"/>
            <a:fld id="{B41ABA4E-CD72-497B-97AA-7213B3980F60}" type="datetimeFigureOut">
              <a:rPr lang="en-US" smtClean="0"/>
              <a:pPr eaLnBrk="1" latinLnBrk="0" hangingPunct="1"/>
              <a:t>1/21/2015</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kumimoji="0"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D2E57653-3E58-4892-A7ED-712530ACC680}" type="slidenum">
              <a:rPr kumimoji="0" lang="en-US" smtClean="0"/>
              <a:pPr eaLnBrk="1" latinLnBrk="0" hangingPunct="1"/>
              <a:t>‹#›</a:t>
            </a:fld>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0"/>
            <a:ext cx="9143999" cy="6857999"/>
          </a:xfrm>
        </p:spPr>
      </p:pic>
    </p:spTree>
    <p:extLst>
      <p:ext uri="{BB962C8B-B14F-4D97-AF65-F5344CB8AC3E}">
        <p14:creationId xmlns:p14="http://schemas.microsoft.com/office/powerpoint/2010/main" val="15223712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952"/>
            <a:ext cx="2843808" cy="6555641"/>
          </a:xfrm>
          <a:prstGeom prst="rect">
            <a:avLst/>
          </a:prstGeom>
          <a:ln>
            <a:noFill/>
          </a:ln>
        </p:spPr>
        <p:txBody>
          <a:bodyPr wrap="square">
            <a:spAutoFit/>
          </a:bodyPr>
          <a:lstStyle/>
          <a:p>
            <a:r>
              <a:rPr lang="az-Latn-AZ" sz="2000" b="1" dirty="0" smtClean="0">
                <a:latin typeface="Arial" panose="020B0604020202020204" pitchFamily="34" charset="0"/>
                <a:cs typeface="Arial" panose="020B0604020202020204" pitchFamily="34" charset="0"/>
              </a:rPr>
              <a:t>Qara Yanvar</a:t>
            </a:r>
            <a:r>
              <a:rPr lang="az-Latn-AZ" sz="2000" dirty="0" smtClean="0">
                <a:latin typeface="Arial" panose="020B0604020202020204" pitchFamily="34" charset="0"/>
                <a:cs typeface="Arial" panose="020B0604020202020204" pitchFamily="34" charset="0"/>
              </a:rPr>
              <a:t> və ya </a:t>
            </a:r>
            <a:r>
              <a:rPr lang="az-Latn-AZ" sz="2000" b="1" dirty="0" smtClean="0">
                <a:latin typeface="Arial" panose="020B0604020202020204" pitchFamily="34" charset="0"/>
                <a:cs typeface="Arial" panose="020B0604020202020204" pitchFamily="34" charset="0"/>
              </a:rPr>
              <a:t>20 Yanvar faciəsi</a:t>
            </a:r>
            <a:r>
              <a:rPr lang="az-Latn-AZ" sz="2000" dirty="0" smtClean="0">
                <a:latin typeface="Arial" panose="020B0604020202020204" pitchFamily="34" charset="0"/>
                <a:cs typeface="Arial" panose="020B0604020202020204" pitchFamily="34" charset="0"/>
              </a:rPr>
              <a:t> —</a:t>
            </a:r>
            <a:r>
              <a:rPr lang="az-Latn-AZ" sz="2000" dirty="0" smtClean="0">
                <a:solidFill>
                  <a:srgbClr val="FF0000"/>
                </a:solidFill>
                <a:latin typeface="Arial" panose="020B0604020202020204" pitchFamily="34" charset="0"/>
                <a:cs typeface="Arial" panose="020B0604020202020204" pitchFamily="34" charset="0"/>
              </a:rPr>
              <a:t> 199</a:t>
            </a:r>
            <a:r>
              <a:rPr lang="en-US" sz="2000" dirty="0" smtClean="0">
                <a:solidFill>
                  <a:srgbClr val="FF0000"/>
                </a:solidFill>
                <a:latin typeface="Arial" panose="020B0604020202020204" pitchFamily="34" charset="0"/>
                <a:cs typeface="Arial" panose="020B0604020202020204" pitchFamily="34" charset="0"/>
              </a:rPr>
              <a:t>0</a:t>
            </a:r>
            <a:r>
              <a:rPr lang="az-Latn-AZ" sz="2000" dirty="0" smtClean="0">
                <a:solidFill>
                  <a:srgbClr val="FF0000"/>
                </a:solidFill>
                <a:latin typeface="Arial" panose="020B0604020202020204" pitchFamily="34" charset="0"/>
                <a:cs typeface="Arial" panose="020B0604020202020204" pitchFamily="34" charset="0"/>
              </a:rPr>
              <a:t>-cı </a:t>
            </a:r>
            <a:r>
              <a:rPr lang="az-Latn-AZ" sz="2000" dirty="0" smtClean="0">
                <a:latin typeface="Arial" panose="020B0604020202020204" pitchFamily="34" charset="0"/>
                <a:cs typeface="Arial" panose="020B0604020202020204" pitchFamily="34" charset="0"/>
              </a:rPr>
              <a:t>il yanvarın 19-dan 20-nə keçən gecə </a:t>
            </a:r>
            <a:r>
              <a:rPr lang="az-Latn-AZ" sz="2000" dirty="0" smtClean="0">
                <a:solidFill>
                  <a:srgbClr val="FF0000"/>
                </a:solidFill>
                <a:latin typeface="Arial" panose="020B0604020202020204" pitchFamily="34" charset="0"/>
                <a:cs typeface="Arial" panose="020B0604020202020204" pitchFamily="34" charset="0"/>
              </a:rPr>
              <a:t>Sovet ordusunun</a:t>
            </a:r>
            <a:r>
              <a:rPr lang="en-US" sz="2000" dirty="0">
                <a:solidFill>
                  <a:srgbClr val="FF0000"/>
                </a:solidFill>
                <a:latin typeface="Arial" panose="020B0604020202020204" pitchFamily="34" charset="0"/>
                <a:cs typeface="Arial" panose="020B0604020202020204" pitchFamily="34" charset="0"/>
              </a:rPr>
              <a:t> </a:t>
            </a:r>
            <a:r>
              <a:rPr lang="az-Latn-AZ" sz="2000" dirty="0" smtClean="0">
                <a:solidFill>
                  <a:srgbClr val="FF0000"/>
                </a:solidFill>
                <a:latin typeface="Arial" panose="020B0604020202020204" pitchFamily="34" charset="0"/>
                <a:cs typeface="Arial" panose="020B0604020202020204" pitchFamily="34" charset="0"/>
              </a:rPr>
              <a:t>Azərbayc</a:t>
            </a:r>
            <a:r>
              <a:rPr lang="en-US" sz="2000" dirty="0">
                <a:solidFill>
                  <a:srgbClr val="FF0000"/>
                </a:solidFill>
                <a:latin typeface="Arial" panose="020B0604020202020204" pitchFamily="34" charset="0"/>
                <a:cs typeface="Arial" panose="020B0604020202020204" pitchFamily="34" charset="0"/>
              </a:rPr>
              <a:t>a</a:t>
            </a:r>
            <a:r>
              <a:rPr lang="az-Latn-AZ" sz="2000" dirty="0" smtClean="0">
                <a:solidFill>
                  <a:srgbClr val="FF0000"/>
                </a:solidFill>
                <a:latin typeface="Arial" panose="020B0604020202020204" pitchFamily="34" charset="0"/>
                <a:cs typeface="Arial" panose="020B0604020202020204" pitchFamily="34" charset="0"/>
              </a:rPr>
              <a:t>nda</a:t>
            </a:r>
            <a:r>
              <a:rPr lang="en-US" sz="2000" dirty="0" smtClean="0">
                <a:solidFill>
                  <a:srgbClr val="FF0000"/>
                </a:solidFill>
                <a:latin typeface="Arial" panose="020B0604020202020204" pitchFamily="34" charset="0"/>
                <a:cs typeface="Arial" panose="020B0604020202020204" pitchFamily="34" charset="0"/>
              </a:rPr>
              <a:t> </a:t>
            </a:r>
            <a:r>
              <a:rPr lang="az-Latn-AZ" sz="2000" dirty="0" smtClean="0">
                <a:solidFill>
                  <a:srgbClr val="FF0000"/>
                </a:solidFill>
                <a:latin typeface="Arial" panose="020B0604020202020204" pitchFamily="34" charset="0"/>
                <a:cs typeface="Arial" panose="020B0604020202020204" pitchFamily="34" charset="0"/>
              </a:rPr>
              <a:t> </a:t>
            </a:r>
            <a:r>
              <a:rPr lang="az-Latn-AZ" sz="2000" dirty="0" smtClean="0">
                <a:latin typeface="Arial" panose="020B0604020202020204" pitchFamily="34" charset="0"/>
                <a:cs typeface="Arial" panose="020B0604020202020204" pitchFamily="34" charset="0"/>
              </a:rPr>
              <a:t>həyata keçirdiyi qətliam. 1990-cı ilin 20 yanvarında </a:t>
            </a:r>
            <a:r>
              <a:rPr lang="az-Latn-AZ" sz="2000" dirty="0" smtClean="0">
                <a:solidFill>
                  <a:srgbClr val="FF0000"/>
                </a:solidFill>
                <a:latin typeface="Arial" panose="020B0604020202020204" pitchFamily="34" charset="0"/>
                <a:cs typeface="Arial" panose="020B0604020202020204" pitchFamily="34" charset="0"/>
              </a:rPr>
              <a:t>Qarabağa</a:t>
            </a:r>
            <a:r>
              <a:rPr lang="en-US" sz="2000" dirty="0" smtClean="0">
                <a:solidFill>
                  <a:srgbClr val="FF0000"/>
                </a:solidFill>
                <a:latin typeface="Arial" panose="020B0604020202020204" pitchFamily="34" charset="0"/>
                <a:cs typeface="Arial" panose="020B0604020202020204" pitchFamily="34" charset="0"/>
              </a:rPr>
              <a:t> </a:t>
            </a:r>
            <a:r>
              <a:rPr lang="az-Latn-AZ" sz="2000" dirty="0" smtClean="0">
                <a:latin typeface="Arial" panose="020B0604020202020204" pitchFamily="34" charset="0"/>
                <a:cs typeface="Arial" panose="020B0604020202020204" pitchFamily="34" charset="0"/>
              </a:rPr>
              <a:t>qarşı ərazi iddiaları irəli sürən</a:t>
            </a:r>
            <a:r>
              <a:rPr lang="az-Latn-AZ" sz="2000" dirty="0" smtClean="0">
                <a:solidFill>
                  <a:srgbClr val="FF0000"/>
                </a:solidFill>
                <a:latin typeface="Arial" panose="020B0604020202020204" pitchFamily="34" charset="0"/>
                <a:cs typeface="Arial" panose="020B0604020202020204" pitchFamily="34" charset="0"/>
              </a:rPr>
              <a:t> Ermənistanın</a:t>
            </a:r>
            <a:r>
              <a:rPr lang="en-US" sz="2000" dirty="0" smtClean="0">
                <a:solidFill>
                  <a:srgbClr val="FF0000"/>
                </a:solidFill>
                <a:latin typeface="Arial" panose="020B0604020202020204" pitchFamily="34" charset="0"/>
                <a:cs typeface="Arial" panose="020B0604020202020204" pitchFamily="34" charset="0"/>
              </a:rPr>
              <a:t> </a:t>
            </a:r>
            <a:r>
              <a:rPr lang="az-Latn-AZ" sz="2000" dirty="0" smtClean="0">
                <a:solidFill>
                  <a:srgbClr val="FF0000"/>
                </a:solidFill>
                <a:latin typeface="Arial" panose="020B0604020202020204" pitchFamily="34" charset="0"/>
                <a:cs typeface="Arial" panose="020B0604020202020204" pitchFamily="34" charset="0"/>
              </a:rPr>
              <a:t> </a:t>
            </a:r>
            <a:r>
              <a:rPr lang="az-Latn-AZ" sz="2000" dirty="0" smtClean="0">
                <a:latin typeface="Arial" panose="020B0604020202020204" pitchFamily="34" charset="0"/>
                <a:cs typeface="Arial" panose="020B0604020202020204" pitchFamily="34" charset="0"/>
              </a:rPr>
              <a:t>təcavüzkar hərəkətlərindən </a:t>
            </a:r>
            <a:r>
              <a:rPr lang="az-Latn-AZ" sz="2000" dirty="0" smtClean="0">
                <a:solidFill>
                  <a:srgbClr val="FF0000"/>
                </a:solidFill>
                <a:latin typeface="Arial" panose="020B0604020202020204" pitchFamily="34" charset="0"/>
                <a:cs typeface="Arial" panose="020B0604020202020204" pitchFamily="34" charset="0"/>
              </a:rPr>
              <a:t>Bakının</a:t>
            </a:r>
            <a:r>
              <a:rPr lang="az-Latn-AZ" sz="2000" dirty="0" smtClean="0">
                <a:latin typeface="Arial" panose="020B0604020202020204" pitchFamily="34" charset="0"/>
                <a:cs typeface="Arial" panose="020B0604020202020204" pitchFamily="34" charset="0"/>
              </a:rPr>
              <a:t> küçələrinə və meydanlarına çıxaraq buna öz qəti etirazını bildirən geniş xalq kütlələrinə qarşı sovet ordusunun döyüş hissələrinin yeridilməsi faciəyə gətirib çıxardı.</a:t>
            </a:r>
            <a:endParaRPr lang="az-Latn-AZ"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32526"/>
            <a:ext cx="6156175" cy="6825474"/>
          </a:xfrm>
          <a:prstGeom prst="rect">
            <a:avLst/>
          </a:prstGeom>
        </p:spPr>
      </p:pic>
    </p:spTree>
    <p:extLst>
      <p:ext uri="{BB962C8B-B14F-4D97-AF65-F5344CB8AC3E}">
        <p14:creationId xmlns:p14="http://schemas.microsoft.com/office/powerpoint/2010/main" val="61188032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3717032"/>
            <a:ext cx="9144000" cy="2016224"/>
          </a:xfrm>
        </p:spPr>
        <p:txBody>
          <a:bodyPr>
            <a:noAutofit/>
          </a:bodyPr>
          <a:lstStyle/>
          <a:p>
            <a:r>
              <a:rPr lang="az-Latn-AZ" sz="2400" dirty="0" smtClean="0">
                <a:solidFill>
                  <a:srgbClr val="FF0000"/>
                </a:solidFill>
                <a:latin typeface="Arial" panose="020B0604020202020204" pitchFamily="34" charset="0"/>
                <a:cs typeface="Arial" panose="020B0604020202020204" pitchFamily="34" charset="0"/>
              </a:rPr>
              <a:t>1990-cı ilin 20 yanvarında keçmiş sovet dövlətinin hərb maşınının Azərbaycan xalqına qarşı həyata keçirdiyi qətllər insanlığa qarşı törədilmiş ən ağır cinayətlərdən biri kimi bəşər tarixində qara səhifə olaraq qalacaqdır. Milli azadlığı, ölkəsinin ərazi bütövlüyü uğrunda mübarizəyə qalxmış dinc əhaliyə divan tutulması, yüzlərlə günahsız insanın qətlə yetirilməsi və yaralanması totalitar sovet rejiminin süqutu ərəfəsində onun cinayətkar mahiyyətini bütün dünyaya bir daha nümayiş etdirdi.</a:t>
            </a:r>
            <a:endParaRPr lang="az-Latn-AZ" sz="2400" dirty="0">
              <a:solidFill>
                <a:srgbClr val="FF0000"/>
              </a:solidFill>
              <a:latin typeface="Arial" panose="020B0604020202020204" pitchFamily="34" charset="0"/>
              <a:cs typeface="Arial" panose="020B0604020202020204" pitchFamily="34" charset="0"/>
            </a:endParaRPr>
          </a:p>
        </p:txBody>
      </p:sp>
      <p:grpSp>
        <p:nvGrpSpPr>
          <p:cNvPr id="7" name="Group 6"/>
          <p:cNvGrpSpPr/>
          <p:nvPr/>
        </p:nvGrpSpPr>
        <p:grpSpPr>
          <a:xfrm>
            <a:off x="0" y="0"/>
            <a:ext cx="9144000" cy="3573016"/>
            <a:chOff x="0" y="0"/>
            <a:chExt cx="9144000" cy="303447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60031" cy="30344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643" y="3886"/>
              <a:ext cx="4286357" cy="3030588"/>
            </a:xfrm>
            <a:prstGeom prst="rect">
              <a:avLst/>
            </a:prstGeom>
          </p:spPr>
        </p:pic>
      </p:grpSp>
    </p:spTree>
    <p:extLst>
      <p:ext uri="{BB962C8B-B14F-4D97-AF65-F5344CB8AC3E}">
        <p14:creationId xmlns:p14="http://schemas.microsoft.com/office/powerpoint/2010/main" val="255328061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828820" y="0"/>
            <a:ext cx="4315179" cy="6597352"/>
          </a:xfrm>
        </p:spPr>
        <p:txBody>
          <a:bodyPr>
            <a:noAutofit/>
          </a:bodyPr>
          <a:lstStyle/>
          <a:p>
            <a:r>
              <a:rPr lang="az-Latn-AZ" dirty="0" smtClean="0">
                <a:solidFill>
                  <a:srgbClr val="FF0000"/>
                </a:solidFill>
                <a:latin typeface="Arial" panose="020B0604020202020204" pitchFamily="34" charset="0"/>
                <a:cs typeface="Arial" panose="020B0604020202020204" pitchFamily="34" charset="0"/>
              </a:rPr>
              <a:t>Sovet Ordusunun böyük kontingentinin, xüsusi təyinatlı bölmələrin və daxili qoşunların Bakıya yeridilməsi xüsusi qəddarlıq müşayiət edildi. Kommunist diktaturası Çexoslovakiyaya , Macarıstana , Əfqanıstana  qarşı həyata keçirdiyi hərbi müdaxiləni hətta o zamankı Sovet İttifaqının müttəfiq respublikalarından biri olan Azərbaycanda da təkrarlamaqdan çəkinmədi. Həmin vaxt Azərbaycan qonşu Ermənistanın da təcavüzünə məruz qalmışdı. Belə bir şəraitdə sovet rəhbərliyi nəinki münaqişənin qarşısını almaq üçün qəti tədbirlər görməmiş, əksinə, Azərbaycana yeridilən ordu hissələrinin tərkibinə Stavropol, Krasnodar və Rostovdan səfərbərliyə alınan erməni əsgər və zabitləri, sovet hərbi hissələrində xidmət edən erməniləri, hətta erməni kursantları da daxil etmişdi.</a:t>
            </a:r>
            <a:endParaRPr lang="az-Latn-AZ" dirty="0">
              <a:solidFill>
                <a:srgbClr val="FF0000"/>
              </a:solidFill>
              <a:latin typeface="Arial" panose="020B0604020202020204" pitchFamily="34" charset="0"/>
              <a:cs typeface="Arial" panose="020B0604020202020204" pitchFamily="34" charset="0"/>
            </a:endParaRPr>
          </a:p>
        </p:txBody>
      </p:sp>
      <p:grpSp>
        <p:nvGrpSpPr>
          <p:cNvPr id="6" name="Group 5"/>
          <p:cNvGrpSpPr/>
          <p:nvPr/>
        </p:nvGrpSpPr>
        <p:grpSpPr>
          <a:xfrm>
            <a:off x="0" y="22980"/>
            <a:ext cx="4716016" cy="6858000"/>
            <a:chOff x="0" y="0"/>
            <a:chExt cx="4916322"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16322" cy="35730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44268"/>
              <a:ext cx="4916322" cy="3313732"/>
            </a:xfrm>
            <a:prstGeom prst="rect">
              <a:avLst/>
            </a:prstGeom>
          </p:spPr>
        </p:pic>
      </p:grpSp>
    </p:spTree>
    <p:extLst>
      <p:ext uri="{BB962C8B-B14F-4D97-AF65-F5344CB8AC3E}">
        <p14:creationId xmlns:p14="http://schemas.microsoft.com/office/powerpoint/2010/main" val="85584685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64" y="3671946"/>
            <a:ext cx="9144000" cy="2862322"/>
          </a:xfrm>
          <a:prstGeom prst="rect">
            <a:avLst/>
          </a:prstGeom>
        </p:spPr>
        <p:txBody>
          <a:bodyPr wrap="square">
            <a:spAutoFit/>
          </a:bodyPr>
          <a:lstStyle/>
          <a:p>
            <a:r>
              <a:rPr lang="az-Latn-AZ" sz="2000" dirty="0" smtClean="0">
                <a:solidFill>
                  <a:srgbClr val="FF0000"/>
                </a:solidFill>
                <a:latin typeface="Arial" panose="020B0604020202020204" pitchFamily="34" charset="0"/>
                <a:cs typeface="Arial" panose="020B0604020202020204" pitchFamily="34" charset="0"/>
              </a:rPr>
              <a:t>Bakıya yeridilmiş qoşun kontingentinə,bəzi məlumata görə,onun sayı 35 min nəfərə çatırdı,- "doyüş tapşırığını" yerinə yetirmək üçün möhkəm psixoloji hazırlıq keçmişdilər: "Sizi Bakıya rusları müdafiə etmək üçün gətirmişlər, yerli əhali onları vəhşiçəsinə məhv edir; ekstremistlər Salyan kazarmalarının (Bakıda əsas hərbi qarnizonun yerləşdiyi ərazi) ətrafındakı evlərin damlarında snayperlər yerləşdirmişlər, təkcə bu ərazidə 110 atəş nöqtəsi var; binalar, mənzillər Azərbaycan Xalq Cəbhəsinin</a:t>
            </a:r>
            <a:r>
              <a:rPr lang="az-Latn-AZ" sz="2000" dirty="0">
                <a:solidFill>
                  <a:srgbClr val="FF0000"/>
                </a:solidFill>
                <a:latin typeface="Arial" panose="020B0604020202020204" pitchFamily="34" charset="0"/>
                <a:cs typeface="Arial" panose="020B0604020202020204" pitchFamily="34" charset="0"/>
              </a:rPr>
              <a:t> </a:t>
            </a:r>
            <a:r>
              <a:rPr lang="az-Latn-AZ" sz="2000" dirty="0" smtClean="0">
                <a:solidFill>
                  <a:srgbClr val="FF0000"/>
                </a:solidFill>
                <a:latin typeface="Arial" panose="020B0604020202020204" pitchFamily="34" charset="0"/>
                <a:cs typeface="Arial" panose="020B0604020202020204" pitchFamily="34" charset="0"/>
              </a:rPr>
              <a:t>yaraqlıları ilə doludur, onlar sizi güclü avtomat-pulemyot atəşinə tutacaqlar" ("Şit" təşkilatı müstəqil hərbi ekspertlərinin hesabatından).</a:t>
            </a:r>
            <a:endParaRPr lang="az-Latn-AZ" sz="2000" dirty="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236" y="1277"/>
            <a:ext cx="4139952" cy="29103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00076"/>
            <a:ext cx="4078150" cy="27102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2213212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73144" y="3645024"/>
            <a:ext cx="9175032" cy="3691561"/>
          </a:xfrm>
        </p:spPr>
        <p:txBody>
          <a:bodyPr>
            <a:normAutofit/>
          </a:bodyPr>
          <a:lstStyle/>
          <a:p>
            <a:r>
              <a:rPr lang="az-Latn-AZ" sz="1600" dirty="0" smtClean="0">
                <a:solidFill>
                  <a:srgbClr val="FF0000"/>
                </a:solidFill>
                <a:latin typeface="Arial" panose="020B0604020202020204" pitchFamily="34" charset="0"/>
                <a:cs typeface="Arial" panose="020B0604020202020204" pitchFamily="34" charset="0"/>
              </a:rPr>
              <a:t>Mixail Qorbaçov  başda olmaqla sovet imperiyasının rəhbərliyi Bakıda "rus və erməni kartından" məharətlə istifadə etdi. Guya Bakıya qoşun onları, hərbi qulluqçuların ailələrini qorumaq, "millətçi ekstremistlər" tərəfindən hakimiyyətin zorakılıqla ələ keçirilməsinin qarşısını almaq üçün yeridilmişdi. Əslində isə bu açıq riyakarlıq, ağ yalan idi. Həmin vaxt burada daxili qoşunların 11,5 min əsgəri, Müdafiə Nazirliyinə tabe olan Bakı qarnizonunun çoxsaylı hərbi hissələri,hava hücumundan müdafiə qüvvələri var idi. 4-cü ordunun komandanlığı da Bakıda yerləşirdi. 1989-cu ilin sonunda Azərbaycanın cənub regionlarında əhali İranla sərhəddə olan qoruyucu barrikadaları dağıdaraq sərhədi kütləvi şəkildə keçirdilər. SSRİ rəhbərliyi İrana gedən azərbaycanlıların Azərbaycana silah daşımasından qorxuya düşərək Bakıda yerləşən hərbçiləri cənub regionlarına göndərmişdilər. Ona görə də 1990-cı ilin yanvarında Bakıda hərbçilərin sayının az olmasından istifadə edən təxribatçılar bir çox iğtişaşlar törədirdilər</a:t>
            </a:r>
            <a:r>
              <a:rPr lang="en-US" sz="1600" dirty="0" smtClean="0">
                <a:solidFill>
                  <a:srgbClr val="FF0000"/>
                </a:solidFill>
                <a:latin typeface="Arial" panose="020B0604020202020204" pitchFamily="34" charset="0"/>
                <a:cs typeface="Arial" panose="020B0604020202020204" pitchFamily="34" charset="0"/>
              </a:rPr>
              <a:t>.</a:t>
            </a:r>
            <a:endParaRPr lang="ru-RU" sz="1600" dirty="0">
              <a:solidFill>
                <a:srgbClr val="FF0000"/>
              </a:solidFill>
              <a:latin typeface="Arial" panose="020B0604020202020204" pitchFamily="34" charset="0"/>
              <a:cs typeface="Arial" panose="020B0604020202020204" pitchFamily="34" charset="0"/>
            </a:endParaRPr>
          </a:p>
        </p:txBody>
      </p:sp>
      <p:grpSp>
        <p:nvGrpSpPr>
          <p:cNvPr id="6" name="Group 5"/>
          <p:cNvGrpSpPr/>
          <p:nvPr/>
        </p:nvGrpSpPr>
        <p:grpSpPr>
          <a:xfrm>
            <a:off x="179513" y="81394"/>
            <a:ext cx="8424936" cy="3059573"/>
            <a:chOff x="1187624" y="81395"/>
            <a:chExt cx="7506715" cy="254620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7182" y="81395"/>
              <a:ext cx="3717157" cy="2546203"/>
            </a:xfrm>
            <a:prstGeom prst="snip2DiagRect">
              <a:avLst/>
            </a:prstGeom>
            <a:solidFill>
              <a:srgbClr val="FFFFFF">
                <a:shade val="85000"/>
              </a:srgbClr>
            </a:solidFill>
            <a:ln w="88900"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flipH="1">
              <a:off x="1187624" y="81396"/>
              <a:ext cx="3689827" cy="2546203"/>
            </a:xfrm>
            <a:prstGeom prst="snip2DiagRect">
              <a:avLst>
                <a:gd name="adj1" fmla="val 0"/>
                <a:gd name="adj2" fmla="val 16667"/>
              </a:avLst>
            </a:prstGeom>
            <a:solidFill>
              <a:srgbClr val="FFFFFF">
                <a:shade val="85000"/>
              </a:srgbClr>
            </a:solidFill>
            <a:ln w="88900"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02059187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51"/>
            <a:ext cx="9126700" cy="6866251"/>
          </a:xfrm>
          <a:prstGeom prst="rect">
            <a:avLst/>
          </a:prstGeom>
        </p:spPr>
      </p:pic>
    </p:spTree>
    <p:extLst>
      <p:ext uri="{BB962C8B-B14F-4D97-AF65-F5344CB8AC3E}">
        <p14:creationId xmlns:p14="http://schemas.microsoft.com/office/powerpoint/2010/main" val="360191636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5501178"/>
            <a:ext cx="8208912" cy="1323439"/>
          </a:xfrm>
          <a:prstGeom prst="rect">
            <a:avLst/>
          </a:prstGeom>
          <a:noFill/>
        </p:spPr>
        <p:txBody>
          <a:bodyPr wrap="square" lIns="91440" tIns="45720" rIns="91440" bIns="45720">
            <a:spAutoFit/>
          </a:bodyPr>
          <a:lstStyle/>
          <a:p>
            <a:pPr algn="ctr"/>
            <a:r>
              <a:rPr lang="az-Latn-AZ"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Hazirladi: Babayeva Fİdan</a:t>
            </a:r>
          </a:p>
          <a:p>
            <a:pPr algn="ctr"/>
            <a:r>
              <a:rPr lang="az-Latn-AZ"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rPr>
              <a:t>AbbaslI GÜLƏNBƏR 9k2</a:t>
            </a:r>
            <a:endPar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41264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50</TotalTime>
  <Words>464</Words>
  <Application>Microsoft Office PowerPoint</Application>
  <PresentationFormat>On-screen Show (4:3)</PresentationFormat>
  <Paragraphs>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Mylar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cp:revision>
  <dcterms:created xsi:type="dcterms:W3CDTF">2015-01-14T05:45:47Z</dcterms:created>
  <dcterms:modified xsi:type="dcterms:W3CDTF">2015-01-21T05:58:42Z</dcterms:modified>
</cp:coreProperties>
</file>